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94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2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3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6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A925053-F59C-6546-8F7F-4E771ADAEDB0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4A48409-A6CB-AF45-AA59-B5D7E147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tif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D30B-9BF0-B94B-A8F9-3E49679AB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Urinary incontinence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BA5E4-DC5D-3F42-A767-45AE37E6C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Mohamed </a:t>
            </a:r>
            <a:r>
              <a:rPr lang="en-US" dirty="0" err="1"/>
              <a:t>Elnasharty</a:t>
            </a:r>
            <a:endParaRPr lang="en-US" dirty="0"/>
          </a:p>
          <a:p>
            <a:r>
              <a:rPr lang="en-US" dirty="0"/>
              <a:t>Consultant Obstetrics and Gynecology</a:t>
            </a:r>
          </a:p>
        </p:txBody>
      </p:sp>
      <p:pic>
        <p:nvPicPr>
          <p:cNvPr id="4" name="Audio Recording 20 Dec 2020 at 10:18:54" descr="Audio Recording 20 Dec 2020 at 10:18:54">
            <a:hlinkClick r:id="" action="ppaction://media"/>
            <a:extLst>
              <a:ext uri="{FF2B5EF4-FFF2-40B4-BE49-F238E27FC236}">
                <a16:creationId xmlns:a16="http://schemas.microsoft.com/office/drawing/2014/main" id="{E70149A5-9A1D-C642-BA52-5E3BAD60E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E5428-221B-F743-B347-D736D25E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A5193-CA18-A045-B8B8-2C875DA4D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management OAB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BOTOX</a:t>
            </a:r>
          </a:p>
          <a:p>
            <a:r>
              <a:rPr lang="en-US" dirty="0"/>
              <a:t>PTNS</a:t>
            </a:r>
          </a:p>
          <a:p>
            <a:r>
              <a:rPr lang="en-US" dirty="0"/>
              <a:t>Percutaneous sacral nerve stimulation</a:t>
            </a:r>
          </a:p>
          <a:p>
            <a:r>
              <a:rPr lang="en-US" dirty="0"/>
              <a:t>Augmentation cystoplasty</a:t>
            </a:r>
          </a:p>
          <a:p>
            <a:r>
              <a:rPr lang="en-US" dirty="0"/>
              <a:t>Urinary diversion</a:t>
            </a:r>
          </a:p>
        </p:txBody>
      </p:sp>
      <p:pic>
        <p:nvPicPr>
          <p:cNvPr id="4" name="Audio Recording 20 Dec 2020 at 10:42:29" descr="Audio Recording 20 Dec 2020 at 10:42:29">
            <a:hlinkClick r:id="" action="ppaction://media"/>
            <a:extLst>
              <a:ext uri="{FF2B5EF4-FFF2-40B4-BE49-F238E27FC236}">
                <a16:creationId xmlns:a16="http://schemas.microsoft.com/office/drawing/2014/main" id="{56FCFE0B-47F2-014D-86D9-4527B2D55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D9D05-3812-5F4D-A2C2-40B9F5F1B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D1EB4-17E3-C64A-9CA8-1B69989A6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management of SUI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Colposuspension</a:t>
            </a:r>
            <a:r>
              <a:rPr lang="en-US" dirty="0"/>
              <a:t> (open or laparoscopic) or</a:t>
            </a:r>
          </a:p>
          <a:p>
            <a:r>
              <a:rPr lang="en-US" dirty="0"/>
              <a:t>Autologous rectus </a:t>
            </a:r>
            <a:r>
              <a:rPr lang="en-US" dirty="0" err="1"/>
              <a:t>fascial</a:t>
            </a:r>
            <a:r>
              <a:rPr lang="en-US" dirty="0"/>
              <a:t> sling.</a:t>
            </a:r>
          </a:p>
          <a:p>
            <a:r>
              <a:rPr lang="en-US" dirty="0" err="1"/>
              <a:t>Retropubic</a:t>
            </a:r>
            <a:r>
              <a:rPr lang="en-US" dirty="0"/>
              <a:t> mid-urethral mesh sling</a:t>
            </a:r>
          </a:p>
          <a:p>
            <a:r>
              <a:rPr lang="en-US" dirty="0"/>
              <a:t>Intramural bulking agent</a:t>
            </a:r>
          </a:p>
          <a:p>
            <a:r>
              <a:rPr lang="en-US" dirty="0" err="1"/>
              <a:t>Artifical</a:t>
            </a:r>
            <a:r>
              <a:rPr lang="en-US" dirty="0"/>
              <a:t> sphincter</a:t>
            </a:r>
          </a:p>
          <a:p>
            <a:r>
              <a:rPr lang="en-US" dirty="0"/>
              <a:t>Failed surgery</a:t>
            </a:r>
          </a:p>
          <a:p>
            <a:endParaRPr lang="en-US" dirty="0"/>
          </a:p>
        </p:txBody>
      </p:sp>
      <p:pic>
        <p:nvPicPr>
          <p:cNvPr id="4" name="Audio Recording 20 Dec 2020 at 10:43:03" descr="Audio Recording 20 Dec 2020 at 10:43:03">
            <a:hlinkClick r:id="" action="ppaction://media"/>
            <a:extLst>
              <a:ext uri="{FF2B5EF4-FFF2-40B4-BE49-F238E27FC236}">
                <a16:creationId xmlns:a16="http://schemas.microsoft.com/office/drawing/2014/main" id="{01E7AD75-8279-4D47-A5FD-6E52F7FBC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8B7E6-0F56-6E40-882B-D4674D962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CECC7-9971-EC43-8E96-1A8D926DD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0950-5A71-1347-8A03-229961B4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DF3CB-DEB2-084D-B4E6-79B878B1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feel free to contact me: </a:t>
            </a:r>
            <a:r>
              <a:rPr lang="en-US" dirty="0" err="1"/>
              <a:t>dr.nisho@live.co.uk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4836BB-678D-C940-8A7D-2F137F45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826496"/>
            <a:ext cx="6867524" cy="35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20 Dec 2020 at 10:44:54" descr="Audio Recording 20 Dec 2020 at 10:44:54">
            <a:hlinkClick r:id="" action="ppaction://media"/>
            <a:extLst>
              <a:ext uri="{FF2B5EF4-FFF2-40B4-BE49-F238E27FC236}">
                <a16:creationId xmlns:a16="http://schemas.microsoft.com/office/drawing/2014/main" id="{98D35B6A-3F42-9B4B-A7E7-8559FC6E2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04D358-A91E-344A-8338-28E7F9EC2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DF2BE-967E-B44E-B2AE-5FCA5E49B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12192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DA945-073D-7249-BF93-DE8F173EE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66AAA-0A39-754F-A160-4665EB4CD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incontinence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Indications for referral to Local MDT</a:t>
            </a:r>
          </a:p>
          <a:p>
            <a:r>
              <a:rPr lang="en-US" dirty="0"/>
              <a:t>Indications for referral to regional MDT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Types of UI</a:t>
            </a:r>
          </a:p>
          <a:p>
            <a:r>
              <a:rPr lang="en-US" dirty="0" err="1"/>
              <a:t>Urodynamics</a:t>
            </a:r>
            <a:endParaRPr lang="en-US" dirty="0"/>
          </a:p>
          <a:p>
            <a:r>
              <a:rPr lang="en-US" dirty="0"/>
              <a:t>Management </a:t>
            </a:r>
          </a:p>
          <a:p>
            <a:endParaRPr lang="en-US" dirty="0"/>
          </a:p>
        </p:txBody>
      </p:sp>
      <p:pic>
        <p:nvPicPr>
          <p:cNvPr id="4" name="Audio Recording 20 Dec 2020 at 10:19:25" descr="Audio Recording 20 Dec 2020 at 10:19:25">
            <a:hlinkClick r:id="" action="ppaction://media"/>
            <a:extLst>
              <a:ext uri="{FF2B5EF4-FFF2-40B4-BE49-F238E27FC236}">
                <a16:creationId xmlns:a16="http://schemas.microsoft.com/office/drawing/2014/main" id="{C1A6D52F-BB44-C447-9E8F-A7E43AC8E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728E7-6E37-174A-917F-24B2AAE15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C3C3B0-D985-F148-A99C-E4A06DE34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MDT</a:t>
            </a:r>
          </a:p>
          <a:p>
            <a:r>
              <a:rPr lang="en-US" dirty="0"/>
              <a:t>Regional MDT</a:t>
            </a:r>
          </a:p>
        </p:txBody>
      </p:sp>
      <p:pic>
        <p:nvPicPr>
          <p:cNvPr id="4" name="Audio Recording 20 Dec 2020 at 10:23:10" descr="Audio Recording 20 Dec 2020 at 10:23:10">
            <a:hlinkClick r:id="" action="ppaction://media"/>
            <a:extLst>
              <a:ext uri="{FF2B5EF4-FFF2-40B4-BE49-F238E27FC236}">
                <a16:creationId xmlns:a16="http://schemas.microsoft.com/office/drawing/2014/main" id="{70812DA6-E11A-624B-B24C-D92B65A04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3EDBE-71D8-3845-BF1F-EF0FD5438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E9483-9562-F546-9239-4C945383C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Haematuria</a:t>
            </a:r>
            <a:r>
              <a:rPr lang="en-US" dirty="0"/>
              <a:t> </a:t>
            </a:r>
          </a:p>
          <a:p>
            <a:r>
              <a:rPr lang="en-US" dirty="0"/>
              <a:t>Dysuria and bladder pain together with overactive bladder symptoms</a:t>
            </a:r>
          </a:p>
          <a:p>
            <a:r>
              <a:rPr lang="en-US" dirty="0"/>
              <a:t>Continuous severe UI.</a:t>
            </a:r>
          </a:p>
          <a:p>
            <a:r>
              <a:rPr lang="en-US" dirty="0"/>
              <a:t>UI associated with voiding symptoms and decreased bladder sensation</a:t>
            </a:r>
          </a:p>
          <a:p>
            <a:r>
              <a:rPr lang="en-US" dirty="0"/>
              <a:t>Storage symptoms in association with abdominal distension and pain</a:t>
            </a:r>
          </a:p>
          <a:p>
            <a:r>
              <a:rPr lang="en-US" dirty="0"/>
              <a:t>Onset</a:t>
            </a:r>
          </a:p>
          <a:p>
            <a:r>
              <a:rPr lang="en-US" dirty="0"/>
              <a:t>Other symptoms of commonly coexisting conditions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Recording 20 Dec 2020 at 10:24:58" descr="Audio Recording 20 Dec 2020 at 10:24:58">
            <a:hlinkClick r:id="" action="ppaction://media"/>
            <a:extLst>
              <a:ext uri="{FF2B5EF4-FFF2-40B4-BE49-F238E27FC236}">
                <a16:creationId xmlns:a16="http://schemas.microsoft.com/office/drawing/2014/main" id="{2A14318A-ACD9-C440-AD79-FBCF82325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FA5A-72BD-F049-9703-75F4B19F0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history:</a:t>
            </a:r>
          </a:p>
          <a:p>
            <a:pPr lvl="1"/>
            <a:r>
              <a:rPr lang="en-US" dirty="0"/>
              <a:t>Neurological disorder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CHF</a:t>
            </a:r>
          </a:p>
          <a:p>
            <a:pPr lvl="1"/>
            <a:r>
              <a:rPr lang="en-US" dirty="0"/>
              <a:t>Impairment of mobility</a:t>
            </a:r>
          </a:p>
          <a:p>
            <a:pPr lvl="1"/>
            <a:r>
              <a:rPr lang="en-US" dirty="0"/>
              <a:t>Radiotherapy </a:t>
            </a:r>
          </a:p>
          <a:p>
            <a:r>
              <a:rPr lang="en-US" dirty="0"/>
              <a:t>Drug history</a:t>
            </a:r>
          </a:p>
          <a:p>
            <a:r>
              <a:rPr lang="en-US" dirty="0"/>
              <a:t>Surgical history</a:t>
            </a:r>
          </a:p>
          <a:p>
            <a:r>
              <a:rPr lang="en-US" dirty="0"/>
              <a:t>Obstetric and </a:t>
            </a:r>
            <a:r>
              <a:rPr lang="en-US" dirty="0" err="1"/>
              <a:t>gynaecology</a:t>
            </a:r>
            <a:endParaRPr lang="en-US" dirty="0"/>
          </a:p>
          <a:p>
            <a:r>
              <a:rPr lang="en-US" dirty="0"/>
              <a:t>Social </a:t>
            </a:r>
          </a:p>
        </p:txBody>
      </p:sp>
      <p:pic>
        <p:nvPicPr>
          <p:cNvPr id="4" name="Audio Recording 20 Dec 2020 at 10:27:24" descr="Audio Recording 20 Dec 2020 at 10:27:24">
            <a:hlinkClick r:id="" action="ppaction://media"/>
            <a:extLst>
              <a:ext uri="{FF2B5EF4-FFF2-40B4-BE49-F238E27FC236}">
                <a16:creationId xmlns:a16="http://schemas.microsoft.com/office/drawing/2014/main" id="{88DC9B65-42CB-564D-9A46-018C05261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377F6-4738-4741-8981-E22D1FBB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DE203-6D3C-7447-82E4-7DCA1BA1B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r>
              <a:rPr lang="en-US" dirty="0"/>
              <a:t>Abdominal</a:t>
            </a:r>
          </a:p>
          <a:p>
            <a:r>
              <a:rPr lang="en-US" dirty="0"/>
              <a:t>Pelvic </a:t>
            </a:r>
          </a:p>
          <a:p>
            <a:r>
              <a:rPr lang="en-US" dirty="0"/>
              <a:t>Neurological </a:t>
            </a:r>
          </a:p>
        </p:txBody>
      </p:sp>
      <p:pic>
        <p:nvPicPr>
          <p:cNvPr id="4" name="Audio Recording 20 Dec 2020 at 10:28:59" descr="Audio Recording 20 Dec 2020 at 10:28:59">
            <a:hlinkClick r:id="" action="ppaction://media"/>
            <a:extLst>
              <a:ext uri="{FF2B5EF4-FFF2-40B4-BE49-F238E27FC236}">
                <a16:creationId xmlns:a16="http://schemas.microsoft.com/office/drawing/2014/main" id="{BFD2CB1B-08F6-C848-8388-CC7C6DDAC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E3082-D943-484C-AF72-E11109C5D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F48CC-7161-EF45-AFA5-E4F4EA82B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Urine dip</a:t>
            </a:r>
          </a:p>
          <a:p>
            <a:r>
              <a:rPr lang="en-US" dirty="0"/>
              <a:t>PVR</a:t>
            </a:r>
          </a:p>
          <a:p>
            <a:r>
              <a:rPr lang="en-US" dirty="0"/>
              <a:t>Bladder diary</a:t>
            </a:r>
          </a:p>
          <a:p>
            <a:r>
              <a:rPr lang="en-US" dirty="0" err="1"/>
              <a:t>Urodynamics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Indications</a:t>
            </a:r>
          </a:p>
        </p:txBody>
      </p:sp>
      <p:pic>
        <p:nvPicPr>
          <p:cNvPr id="4" name="Audio Recording 20 Dec 2020 at 10:32:03" descr="Audio Recording 20 Dec 2020 at 10:32:03">
            <a:hlinkClick r:id="" action="ppaction://media"/>
            <a:extLst>
              <a:ext uri="{FF2B5EF4-FFF2-40B4-BE49-F238E27FC236}">
                <a16:creationId xmlns:a16="http://schemas.microsoft.com/office/drawing/2014/main" id="{59103E3D-843C-8E46-8339-4C764138F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964A6-2AC2-874D-80F7-E14B509D4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1B61D-6B7E-0144-AB43-4365F61C3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</a:t>
            </a:r>
          </a:p>
          <a:p>
            <a:r>
              <a:rPr lang="en-US" dirty="0"/>
              <a:t>Lifestyle</a:t>
            </a:r>
          </a:p>
          <a:p>
            <a:r>
              <a:rPr lang="en-US" dirty="0"/>
              <a:t>Pelvic floor muscle training</a:t>
            </a:r>
          </a:p>
          <a:p>
            <a:r>
              <a:rPr lang="en-US" dirty="0" err="1"/>
              <a:t>Pessary</a:t>
            </a:r>
            <a:r>
              <a:rPr lang="en-US" dirty="0"/>
              <a:t> </a:t>
            </a:r>
          </a:p>
          <a:p>
            <a:r>
              <a:rPr lang="en-US" dirty="0"/>
              <a:t>Medical management </a:t>
            </a:r>
          </a:p>
          <a:p>
            <a:r>
              <a:rPr lang="en-US" dirty="0"/>
              <a:t>Surgical </a:t>
            </a:r>
            <a:r>
              <a:rPr lang="en-US" dirty="0" err="1"/>
              <a:t>mangement</a:t>
            </a:r>
            <a:r>
              <a:rPr lang="en-US" dirty="0"/>
              <a:t> </a:t>
            </a:r>
          </a:p>
        </p:txBody>
      </p:sp>
      <p:pic>
        <p:nvPicPr>
          <p:cNvPr id="4" name="Audio Recording 20 Dec 2020 at 10:40:03" descr="Audio Recording 20 Dec 2020 at 10:40:03">
            <a:hlinkClick r:id="" action="ppaction://media"/>
            <a:extLst>
              <a:ext uri="{FF2B5EF4-FFF2-40B4-BE49-F238E27FC236}">
                <a16:creationId xmlns:a16="http://schemas.microsoft.com/office/drawing/2014/main" id="{7E71D8E5-2256-CC4B-BEEA-E609FC68E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EBAC7-564E-D147-9CFB-98D4C7F92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38F20-4543-0C4D-A234-AFE37A6A7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34389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management for OAB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Anticholinergic </a:t>
            </a:r>
          </a:p>
          <a:p>
            <a:r>
              <a:rPr lang="en-US" dirty="0" err="1"/>
              <a:t>Mirabegron</a:t>
            </a:r>
            <a:r>
              <a:rPr lang="en-US" dirty="0"/>
              <a:t> </a:t>
            </a:r>
          </a:p>
          <a:p>
            <a:r>
              <a:rPr lang="en-US" dirty="0" err="1"/>
              <a:t>Desmopressin</a:t>
            </a:r>
            <a:r>
              <a:rPr lang="en-US" dirty="0"/>
              <a:t> </a:t>
            </a:r>
          </a:p>
          <a:p>
            <a:r>
              <a:rPr lang="en-US" dirty="0" err="1"/>
              <a:t>Doluxeitine</a:t>
            </a:r>
            <a:r>
              <a:rPr lang="en-US" dirty="0"/>
              <a:t> </a:t>
            </a:r>
          </a:p>
        </p:txBody>
      </p:sp>
      <p:pic>
        <p:nvPicPr>
          <p:cNvPr id="4" name="Audio Recording 20 Dec 2020 at 10:41:02" descr="Audio Recording 20 Dec 2020 at 10:41:02">
            <a:hlinkClick r:id="" action="ppaction://media"/>
            <a:extLst>
              <a:ext uri="{FF2B5EF4-FFF2-40B4-BE49-F238E27FC236}">
                <a16:creationId xmlns:a16="http://schemas.microsoft.com/office/drawing/2014/main" id="{993F7660-E637-BE44-B7FA-71748AE4E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493FF-1983-A243-9773-BCE2F4835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585" y="61693"/>
            <a:ext cx="2389415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E0B8D-A702-3E4C-9E8C-F81399143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00" y="5445275"/>
            <a:ext cx="3162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{1AEA56A4-D4E0-4645-8AED-3E555EC65D74}tf10001070</Template>
  <TotalTime>36</TotalTime>
  <Words>185</Words>
  <Application>Microsoft Macintosh PowerPoint</Application>
  <PresentationFormat>Widescreen</PresentationFormat>
  <Paragraphs>69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Wood Type</vt:lpstr>
      <vt:lpstr>Urinary incontinence</vt:lpstr>
      <vt:lpstr>Urinary incontinence</vt:lpstr>
      <vt:lpstr>Referral</vt:lpstr>
      <vt:lpstr>Assessment </vt:lpstr>
      <vt:lpstr>PowerPoint Presentation</vt:lpstr>
      <vt:lpstr>Examination </vt:lpstr>
      <vt:lpstr>Investigations</vt:lpstr>
      <vt:lpstr>Management </vt:lpstr>
      <vt:lpstr>Medical management for OAB</vt:lpstr>
      <vt:lpstr>Surgical management OAB</vt:lpstr>
      <vt:lpstr>Surgical management of SUI</vt:lpstr>
      <vt:lpstr>Any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incontinence</dc:title>
  <dc:creator>mohamed nasharty</dc:creator>
  <cp:lastModifiedBy>mohamed nasharty</cp:lastModifiedBy>
  <cp:revision>4</cp:revision>
  <dcterms:created xsi:type="dcterms:W3CDTF">2020-12-20T10:14:01Z</dcterms:created>
  <dcterms:modified xsi:type="dcterms:W3CDTF">2021-01-01T18:34:03Z</dcterms:modified>
</cp:coreProperties>
</file>